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6"/>
  </p:notesMasterIdLst>
  <p:handoutMasterIdLst>
    <p:handoutMasterId r:id="rId17"/>
  </p:handoutMasterIdLst>
  <p:sldIdLst>
    <p:sldId id="304" r:id="rId5"/>
    <p:sldId id="305" r:id="rId6"/>
    <p:sldId id="306" r:id="rId7"/>
    <p:sldId id="307" r:id="rId8"/>
    <p:sldId id="308" r:id="rId9"/>
    <p:sldId id="309" r:id="rId10"/>
    <p:sldId id="310" r:id="rId11"/>
    <p:sldId id="311" r:id="rId12"/>
    <p:sldId id="312" r:id="rId13"/>
    <p:sldId id="313" r:id="rId14"/>
    <p:sldId id="314" r:id="rId15"/>
  </p:sldIdLst>
  <p:sldSz cx="12188825" cy="6858000"/>
  <p:notesSz cx="6858000" cy="9144000"/>
  <p:defaultTextStyle>
    <a:defPPr rtl="0">
      <a:defRPr lang="es-E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on" id="{546306E9-F9E3-4A8E-BC73-AC355760B9EA}">
          <p14:sldIdLst/>
        </p14:section>
        <p14:section name="Unidades de medida" id="{3A154D71-EA63-46F8-BCCF-5B1292578490}">
          <p14:sldIdLst>
            <p14:sldId id="304"/>
            <p14:sldId id="305"/>
            <p14:sldId id="306"/>
            <p14:sldId id="307"/>
            <p14:sldId id="308"/>
            <p14:sldId id="309"/>
            <p14:sldId id="310"/>
            <p14:sldId id="311"/>
            <p14:sldId id="312"/>
            <p14:sldId id="313"/>
            <p14:sldId id="314"/>
          </p14:sldIdLst>
        </p14:section>
      </p14:sectionLst>
    </p:ex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86676" autoAdjust="0"/>
  </p:normalViewPr>
  <p:slideViewPr>
    <p:cSldViewPr showGuides="1">
      <p:cViewPr varScale="1">
        <p:scale>
          <a:sx n="79" d="100"/>
          <a:sy n="79" d="100"/>
        </p:scale>
        <p:origin x="1014" y="90"/>
      </p:cViewPr>
      <p:guideLst>
        <p:guide pos="3839"/>
        <p:guide orient="horz" pos="2160"/>
      </p:guideLst>
    </p:cSldViewPr>
  </p:slideViewPr>
  <p:notesTextViewPr>
    <p:cViewPr>
      <p:scale>
        <a:sx n="1" d="1"/>
        <a:sy n="1" d="1"/>
      </p:scale>
      <p:origin x="0" y="0"/>
    </p:cViewPr>
  </p:notesTextViewPr>
  <p:notesViewPr>
    <p:cSldViewPr>
      <p:cViewPr>
        <p:scale>
          <a:sx n="75" d="100"/>
          <a:sy n="75" d="100"/>
        </p:scale>
        <p:origin x="3342" y="7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5DD6FA3E-F0AA-4174-B4A2-E5A74C55C518}" type="datetime1">
              <a:rPr lang="es-ES" smtClean="0">
                <a:solidFill>
                  <a:schemeClr val="tx2"/>
                </a:solidFill>
              </a:rPr>
              <a:pPr algn="r" rtl="0"/>
              <a:t>27/10/2018</a:t>
            </a:fld>
            <a:endParaRPr lang="es-ES" dirty="0">
              <a:solidFill>
                <a:schemeClr val="tx2"/>
              </a:solidFill>
            </a:endParaRPr>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solidFill>
                <a:schemeClr val="tx2"/>
              </a:solidFill>
            </a:endParaRPr>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es-ES">
                <a:solidFill>
                  <a:schemeClr val="tx2"/>
                </a:solidFill>
              </a:rPr>
              <a:pPr algn="r" rtl="0"/>
              <a:t>‹Nº›</a:t>
            </a:fld>
            <a:endParaRPr lang="es-ES"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142CE8E-1509-4367-B318-56C7A1E910B6}" type="datetime1">
              <a:rPr lang="es-ES" smtClean="0"/>
              <a:pPr/>
              <a:t>27/10/2018</a:t>
            </a:fld>
            <a:endParaRPr lang="es-ES" dirty="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es-ES" smtClean="0"/>
              <a:pPr/>
              <a:t>‹Nº›</a:t>
            </a:fld>
            <a:endParaRPr lang="es-ES"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2</a:t>
            </a:fld>
            <a:endParaRPr lang="es-ES" dirty="0"/>
          </a:p>
        </p:txBody>
      </p:sp>
    </p:spTree>
    <p:extLst>
      <p:ext uri="{BB962C8B-B14F-4D97-AF65-F5344CB8AC3E}">
        <p14:creationId xmlns:p14="http://schemas.microsoft.com/office/powerpoint/2010/main" val="352465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5</a:t>
            </a:fld>
            <a:endParaRPr lang="es-ES" dirty="0"/>
          </a:p>
        </p:txBody>
      </p:sp>
    </p:spTree>
    <p:extLst>
      <p:ext uri="{BB962C8B-B14F-4D97-AF65-F5344CB8AC3E}">
        <p14:creationId xmlns:p14="http://schemas.microsoft.com/office/powerpoint/2010/main" val="111381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8796F01-7154-41E0-B48B-A6921757531A}" type="slidenum">
              <a:rPr lang="es-ES" smtClean="0"/>
              <a:pPr/>
              <a:t>11</a:t>
            </a:fld>
            <a:endParaRPr lang="es-ES" dirty="0"/>
          </a:p>
        </p:txBody>
      </p:sp>
    </p:spTree>
    <p:extLst>
      <p:ext uri="{BB962C8B-B14F-4D97-AF65-F5344CB8AC3E}">
        <p14:creationId xmlns:p14="http://schemas.microsoft.com/office/powerpoint/2010/main" val="380094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2DA6EC49-7015-4469-9A74-004F639B3FDA}" type="datetime1">
              <a:rPr lang="es-ES" smtClean="0"/>
              <a:pPr/>
              <a:t>27/10/2018</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52633" y="274638"/>
            <a:ext cx="1422030" cy="5897561"/>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17309" y="274638"/>
            <a:ext cx="8532178" cy="5897561"/>
          </a:xfrm>
        </p:spPr>
        <p:txBody>
          <a:bodyPr vert="eaVert" rtlCol="0"/>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8F778434-5D58-47CE-9224-ED2BB79A18DD}" type="datetime1">
              <a:rPr lang="es-ES" smtClean="0"/>
              <a:pPr/>
              <a:t>27/10/2018</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591C5AD9-787D-40FA-8A4D-16A055B9AF81}" type="slidenum">
              <a:rPr lang="es-ES" noProof="0"/>
              <a:t>‹Nº›</a:t>
            </a:fld>
            <a:endParaRPr lang="es-ES"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B083ED9F-182D-465B-83F0-8108EBE0391A}" type="datetime1">
              <a:rPr lang="es-ES" smtClean="0"/>
              <a:pPr/>
              <a:t>27/10/2018</a:t>
            </a:fld>
            <a:endParaRPr lang="es-ES"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DA60BA0E-20D0-4E7C-B286-26C960A6788F}" type="slidenum">
              <a:rPr lang="es-ES" noProof="0"/>
              <a:t>‹Nº›</a:t>
            </a:fld>
            <a:endParaRPr lang="es-ES"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s-ES" noProof="0" smtClean="0"/>
              <a:t>Haga clic para modificar el estilo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F91690F1-80DA-4D8B-B458-8D4BD410131D}" type="datetime1">
              <a:rPr lang="es-ES" smtClean="0"/>
              <a:pPr/>
              <a:t>27/10/2018</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4" name="Marcador de posición de contenido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BA778C7E-2806-4739-BD8D-319D61955722}" type="datetime1">
              <a:rPr lang="es-ES" smtClean="0"/>
              <a:pPr/>
              <a:t>27/10/2018</a:t>
            </a:fld>
            <a:endParaRPr lang="es-ES"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708437A7-884C-4343-A93E-6370C2487814}" type="datetime1">
              <a:rPr lang="es-ES" smtClean="0"/>
              <a:pPr/>
              <a:t>27/10/2018</a:t>
            </a:fld>
            <a:endParaRPr lang="es-ES"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BDED79CC-2E17-4813-9B77-E03A744EFEA4}" type="datetime1">
              <a:rPr lang="es-ES" smtClean="0"/>
              <a:pPr/>
              <a:t>27/10/2018</a:t>
            </a:fld>
            <a:endParaRPr lang="es-ES"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ES" noProof="0"/>
              <a:t>‹Nº›</a:t>
            </a:fld>
            <a:endParaRPr lang="es-ES"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defRPr/>
            </a:lvl1pPr>
          </a:lstStyle>
          <a:p>
            <a:fld id="{24229622-6F3C-4902-9962-43BF7D6E67A7}" type="datetime1">
              <a:rPr lang="es-ES" smtClean="0"/>
              <a:pPr/>
              <a:t>27/10/2018</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es-ES" noProof="0" smtClean="0"/>
              <a:t>Haga clic para modificar el estilo de título del patrón</a:t>
            </a:r>
            <a:endParaRPr lang="es-ES" noProof="0" dirty="0"/>
          </a:p>
        </p:txBody>
      </p:sp>
      <p:sp>
        <p:nvSpPr>
          <p:cNvPr id="3" name="Marcador de posición de imagen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s-ES" noProof="0" smtClean="0"/>
              <a:t>Haga clic para modificar el estilo de texto del patrón</a:t>
            </a:r>
          </a:p>
        </p:txBody>
      </p:sp>
      <p:sp>
        <p:nvSpPr>
          <p:cNvPr id="5" name="Marcador de posición de fecha 4"/>
          <p:cNvSpPr>
            <a:spLocks noGrp="1"/>
          </p:cNvSpPr>
          <p:nvPr>
            <p:ph type="dt" sz="half" idx="10"/>
          </p:nvPr>
        </p:nvSpPr>
        <p:spPr/>
        <p:txBody>
          <a:bodyPr rtlCol="0"/>
          <a:lstStyle>
            <a:lvl1pPr>
              <a:defRPr/>
            </a:lvl1pPr>
          </a:lstStyle>
          <a:p>
            <a:fld id="{C4F52E44-9152-44CF-BA11-17304D98E8E7}" type="datetime1">
              <a:rPr lang="es-ES" smtClean="0"/>
              <a:pPr/>
              <a:t>27/10/2018</a:t>
            </a:fld>
            <a:endParaRPr lang="es-ES"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2DFBB78A-01B4-41F2-96B0-677A4A282832}" type="slidenum">
              <a:rPr lang="es-ES" noProof="0"/>
              <a:t>‹Nº›</a:t>
            </a:fld>
            <a:endParaRPr lang="es-ES"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C6F3C807-97E5-4EB1-B67A-316AEC28F394}" type="datetime1">
              <a:rPr lang="es-ES" smtClean="0"/>
              <a:pPr/>
              <a:t>27/10/2018</a:t>
            </a:fld>
            <a:endParaRPr lang="es-ES" dirty="0"/>
          </a:p>
        </p:txBody>
      </p:sp>
      <p:sp>
        <p:nvSpPr>
          <p:cNvPr id="5" name="Marcador de posición de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es-ES" smtClean="0"/>
              <a:pPr/>
              <a:t>‹Nº›</a:t>
            </a:fld>
            <a:endParaRPr lang="es-E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81844" y="2276872"/>
            <a:ext cx="7008574" cy="1930400"/>
          </a:xfrm>
        </p:spPr>
        <p:txBody>
          <a:bodyPr>
            <a:normAutofit fontScale="90000"/>
          </a:bodyPr>
          <a:lstStyle/>
          <a:p>
            <a:pPr algn="ctr"/>
            <a:r>
              <a:rPr lang="es-MX" sz="6000" dirty="0">
                <a:latin typeface="Arial" panose="020B0604020202020204" pitchFamily="34" charset="0"/>
                <a:cs typeface="Arial" panose="020B0604020202020204" pitchFamily="34" charset="0"/>
              </a:rPr>
              <a:t>GENERACIONES  </a:t>
            </a:r>
            <a:r>
              <a:rPr lang="es-MX" sz="6000" dirty="0" smtClean="0">
                <a:latin typeface="Arial" panose="020B0604020202020204" pitchFamily="34" charset="0"/>
                <a:cs typeface="Arial" panose="020B0604020202020204" pitchFamily="34" charset="0"/>
              </a:rPr>
              <a:t/>
            </a:r>
            <a:br>
              <a:rPr lang="es-MX" sz="6000" dirty="0" smtClean="0">
                <a:latin typeface="Arial" panose="020B0604020202020204" pitchFamily="34" charset="0"/>
                <a:cs typeface="Arial" panose="020B0604020202020204" pitchFamily="34" charset="0"/>
              </a:rPr>
            </a:br>
            <a:r>
              <a:rPr lang="es-MX" sz="6000" dirty="0" smtClean="0">
                <a:latin typeface="Arial" panose="020B0604020202020204" pitchFamily="34" charset="0"/>
                <a:cs typeface="Arial" panose="020B0604020202020204" pitchFamily="34" charset="0"/>
              </a:rPr>
              <a:t>DE </a:t>
            </a:r>
            <a:r>
              <a:rPr lang="es-MX" sz="6000" dirty="0">
                <a:latin typeface="Arial" panose="020B0604020202020204" pitchFamily="34" charset="0"/>
                <a:cs typeface="Arial" panose="020B0604020202020204" pitchFamily="34" charset="0"/>
              </a:rPr>
              <a:t> </a:t>
            </a:r>
            <a:r>
              <a:rPr lang="es-MX" sz="6000" dirty="0" smtClean="0">
                <a:latin typeface="Arial" panose="020B0604020202020204" pitchFamily="34" charset="0"/>
                <a:cs typeface="Arial" panose="020B0604020202020204" pitchFamily="34" charset="0"/>
              </a:rPr>
              <a:t>LAS COMPUTADORAS</a:t>
            </a:r>
            <a:r>
              <a:rPr lang="es-MX" dirty="0"/>
              <a:t/>
            </a:r>
            <a:br>
              <a:rPr lang="es-MX" dirty="0"/>
            </a:br>
            <a:endParaRPr lang="es-MX" dirty="0"/>
          </a:p>
        </p:txBody>
      </p:sp>
    </p:spTree>
    <p:extLst>
      <p:ext uri="{BB962C8B-B14F-4D97-AF65-F5344CB8AC3E}">
        <p14:creationId xmlns:p14="http://schemas.microsoft.com/office/powerpoint/2010/main" val="24039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a:latin typeface="Arial" panose="020B0604020202020204" pitchFamily="34" charset="0"/>
                <a:cs typeface="Arial" panose="020B0604020202020204" pitchFamily="34" charset="0"/>
              </a:rPr>
              <a:t>QUINTA GENERACION</a:t>
            </a:r>
            <a:endParaRPr lang="es-MX" sz="5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MX" sz="3200" dirty="0">
                <a:latin typeface="Arial" panose="020B0604020202020204" pitchFamily="34" charset="0"/>
                <a:cs typeface="Arial" panose="020B0604020202020204" pitchFamily="34" charset="0"/>
              </a:rPr>
              <a:t>Comprende de (1981 – 199?). En 1981, los principales países productores de nuevas tecnologías (fundamentalmente Estados Unidos y Japón) anunciaron una nueva generación, esta nueva generación de computadoras tendrá las siguientes características estructurales:</a:t>
            </a:r>
          </a:p>
        </p:txBody>
      </p:sp>
    </p:spTree>
    <p:extLst>
      <p:ext uri="{BB962C8B-B14F-4D97-AF65-F5344CB8AC3E}">
        <p14:creationId xmlns:p14="http://schemas.microsoft.com/office/powerpoint/2010/main" val="17039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7309" y="836712"/>
            <a:ext cx="10157354" cy="5335488"/>
          </a:xfrm>
        </p:spPr>
        <p:txBody>
          <a:bodyPr/>
          <a:lstStyle/>
          <a:p>
            <a:pPr marL="514350" indent="-514350">
              <a:buFont typeface="+mj-lt"/>
              <a:buAutoNum type="arabicParenR"/>
            </a:pPr>
            <a:r>
              <a:rPr lang="es-MX" sz="2800" dirty="0">
                <a:latin typeface="Arial" panose="020B0604020202020204" pitchFamily="34" charset="0"/>
                <a:cs typeface="Arial" panose="020B0604020202020204" pitchFamily="34" charset="0"/>
              </a:rPr>
              <a:t>Estarán hechas con microcircuitos de muy alta integración, que funcionaran con un alto grado de paralelismo y emulando algunas características de las redes neurales con las que funciona el cerebro humano.</a:t>
            </a:r>
          </a:p>
          <a:p>
            <a:pPr marL="514350" indent="-514350">
              <a:buFont typeface="+mj-lt"/>
              <a:buAutoNum type="arabicParenR"/>
            </a:pPr>
            <a:r>
              <a:rPr lang="es-MX" sz="2800" dirty="0">
                <a:latin typeface="Arial" panose="020B0604020202020204" pitchFamily="34" charset="0"/>
                <a:cs typeface="Arial" panose="020B0604020202020204" pitchFamily="34" charset="0"/>
              </a:rPr>
              <a:t>Computadoras con Inteligencia Artificial</a:t>
            </a:r>
          </a:p>
          <a:p>
            <a:pPr marL="514350" indent="-514350">
              <a:buFont typeface="+mj-lt"/>
              <a:buAutoNum type="arabicParenR"/>
            </a:pPr>
            <a:r>
              <a:rPr lang="es-MX" sz="2800" dirty="0">
                <a:latin typeface="Arial" panose="020B0604020202020204" pitchFamily="34" charset="0"/>
                <a:cs typeface="Arial" panose="020B0604020202020204" pitchFamily="34" charset="0"/>
              </a:rPr>
              <a:t>Interconexión entre todo tipo de computadoras, dispositivos y redes (redes integradas)</a:t>
            </a:r>
          </a:p>
          <a:p>
            <a:pPr marL="514350" indent="-514350">
              <a:buFont typeface="+mj-lt"/>
              <a:buAutoNum type="arabicParenR"/>
            </a:pPr>
            <a:r>
              <a:rPr lang="es-MX" sz="2800" dirty="0">
                <a:latin typeface="Arial" panose="020B0604020202020204" pitchFamily="34" charset="0"/>
                <a:cs typeface="Arial" panose="020B0604020202020204" pitchFamily="34" charset="0"/>
              </a:rPr>
              <a:t>Integración de datos, imágenes y voz (entorno multimedia)</a:t>
            </a:r>
          </a:p>
          <a:p>
            <a:pPr marL="514350" indent="-514350">
              <a:buFont typeface="+mj-lt"/>
              <a:buAutoNum type="arabicParenR"/>
            </a:pPr>
            <a:r>
              <a:rPr lang="es-MX" sz="2800" dirty="0">
                <a:latin typeface="Arial" panose="020B0604020202020204" pitchFamily="34" charset="0"/>
                <a:cs typeface="Arial" panose="020B0604020202020204" pitchFamily="34" charset="0"/>
              </a:rPr>
              <a:t>Utilización del lenguaje natural (lenguaje de quinta generación)</a:t>
            </a:r>
          </a:p>
          <a:p>
            <a:endParaRPr lang="es-MX" dirty="0"/>
          </a:p>
        </p:txBody>
      </p:sp>
    </p:spTree>
    <p:extLst>
      <p:ext uri="{BB962C8B-B14F-4D97-AF65-F5344CB8AC3E}">
        <p14:creationId xmlns:p14="http://schemas.microsoft.com/office/powerpoint/2010/main" val="41790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a:latin typeface="Arial" panose="020B0604020202020204" pitchFamily="34" charset="0"/>
                <a:cs typeface="Arial" panose="020B0604020202020204" pitchFamily="34" charset="0"/>
              </a:rPr>
              <a:t>PRIMERA GENERACION</a:t>
            </a:r>
            <a:endParaRPr lang="es-MX" sz="5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MX" sz="3200" dirty="0">
                <a:latin typeface="Arial" panose="020B0604020202020204" pitchFamily="34" charset="0"/>
                <a:cs typeface="Arial" panose="020B0604020202020204" pitchFamily="34" charset="0"/>
              </a:rPr>
              <a:t>Comprende desde 1946 hasta 1958, tomando en consideración dentro de la primera generación las computadoras construidas en 1944, 1946 y 1947 las cuales estaban construidas con las siguientes características:</a:t>
            </a:r>
          </a:p>
          <a:p>
            <a:endParaRPr lang="es-MX" dirty="0"/>
          </a:p>
        </p:txBody>
      </p:sp>
    </p:spTree>
    <p:extLst>
      <p:ext uri="{BB962C8B-B14F-4D97-AF65-F5344CB8AC3E}">
        <p14:creationId xmlns:p14="http://schemas.microsoft.com/office/powerpoint/2010/main" val="5304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117309" y="332656"/>
            <a:ext cx="10157354" cy="5839544"/>
          </a:xfrm>
        </p:spPr>
        <p:txBody>
          <a:bodyPr>
            <a:normAutofit fontScale="92500" lnSpcReduction="20000"/>
          </a:bodyPr>
          <a:lstStyle/>
          <a:p>
            <a:pPr marL="457200" indent="-457200">
              <a:buFont typeface="+mj-lt"/>
              <a:buAutoNum type="arabicParenR"/>
            </a:pPr>
            <a:r>
              <a:rPr lang="es-MX" sz="2800" dirty="0" smtClean="0">
                <a:latin typeface="Arial" panose="020B0604020202020204" pitchFamily="34" charset="0"/>
                <a:cs typeface="Arial" panose="020B0604020202020204" pitchFamily="34" charset="0"/>
              </a:rPr>
              <a:t>Estaban</a:t>
            </a:r>
            <a:r>
              <a:rPr lang="es-MX" sz="2800" dirty="0">
                <a:latin typeface="Arial" panose="020B0604020202020204" pitchFamily="34" charset="0"/>
                <a:cs typeface="Arial" panose="020B0604020202020204" pitchFamily="34" charset="0"/>
              </a:rPr>
              <a:t>   construidas   por   tubos   al   vacío   (18,000   bulbos)   que   al   producir   bastante   calor empezaban a emitir errores.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Estaban </a:t>
            </a:r>
            <a:r>
              <a:rPr lang="es-MX" sz="2800" dirty="0">
                <a:latin typeface="Arial" panose="020B0604020202020204" pitchFamily="34" charset="0"/>
                <a:cs typeface="Arial" panose="020B0604020202020204" pitchFamily="34" charset="0"/>
              </a:rPr>
              <a:t>compuestas aproximadamente por 200,000 piezas mecánicas y 800,000 metros de cable, lo cual provocaba que su estado físico fuera muy grande.</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El </a:t>
            </a:r>
            <a:r>
              <a:rPr lang="es-MX" sz="2800" dirty="0">
                <a:latin typeface="Arial" panose="020B0604020202020204" pitchFamily="34" charset="0"/>
                <a:cs typeface="Arial" panose="020B0604020202020204" pitchFamily="34" charset="0"/>
              </a:rPr>
              <a:t>estado del aire acondicionado era de estricta calidad  el cual variaba entre los 17 y los 22 grados centígrados,  de esta forma  se evitaban los errores.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La </a:t>
            </a:r>
            <a:r>
              <a:rPr lang="es-MX" sz="2800" dirty="0">
                <a:latin typeface="Arial" panose="020B0604020202020204" pitchFamily="34" charset="0"/>
                <a:cs typeface="Arial" panose="020B0604020202020204" pitchFamily="34" charset="0"/>
              </a:rPr>
              <a:t>programación era externa, por medio de módulos y la memoria por tambores magnéticos.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Su </a:t>
            </a:r>
            <a:r>
              <a:rPr lang="es-MX" sz="2800" dirty="0">
                <a:latin typeface="Arial" panose="020B0604020202020204" pitchFamily="34" charset="0"/>
                <a:cs typeface="Arial" panose="020B0604020202020204" pitchFamily="34" charset="0"/>
              </a:rPr>
              <a:t>peso era aproximadamente entre 70 y 80 toneladas.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Su </a:t>
            </a:r>
            <a:r>
              <a:rPr lang="es-MX" sz="2800" dirty="0">
                <a:latin typeface="Arial" panose="020B0604020202020204" pitchFamily="34" charset="0"/>
                <a:cs typeface="Arial" panose="020B0604020202020204" pitchFamily="34" charset="0"/>
              </a:rPr>
              <a:t>longitud era entre 18 a 20 metros.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En </a:t>
            </a:r>
            <a:r>
              <a:rPr lang="es-MX" sz="2800" dirty="0">
                <a:latin typeface="Arial" panose="020B0604020202020204" pitchFamily="34" charset="0"/>
                <a:cs typeface="Arial" panose="020B0604020202020204" pitchFamily="34" charset="0"/>
              </a:rPr>
              <a:t>software  ( Lenguaje Maquina )</a:t>
            </a:r>
          </a:p>
          <a:p>
            <a:endParaRPr lang="es-MX" dirty="0"/>
          </a:p>
        </p:txBody>
      </p:sp>
    </p:spTree>
    <p:extLst>
      <p:ext uri="{BB962C8B-B14F-4D97-AF65-F5344CB8AC3E}">
        <p14:creationId xmlns:p14="http://schemas.microsoft.com/office/powerpoint/2010/main" val="429407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a:latin typeface="Arial" panose="020B0604020202020204" pitchFamily="34" charset="0"/>
                <a:cs typeface="Arial" panose="020B0604020202020204" pitchFamily="34" charset="0"/>
              </a:rPr>
              <a:t>SEGUNDA GENERACION</a:t>
            </a:r>
            <a:endParaRPr lang="es-MX" sz="5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MX" sz="3200" dirty="0">
                <a:latin typeface="Arial" panose="020B0604020202020204" pitchFamily="34" charset="0"/>
                <a:cs typeface="Arial" panose="020B0604020202020204" pitchFamily="34" charset="0"/>
              </a:rPr>
              <a:t>Desde 1958 a 1965, dentro de esta generación la evolución de las computadoras es bastante marcada, es decir, es notable la diferencia, por lo que también tiene sus características. Este sistema no era muy eficaz ya que constantemente se perdía la información porque el tambor magnético no tenia capa protectora</a:t>
            </a:r>
          </a:p>
        </p:txBody>
      </p:sp>
    </p:spTree>
    <p:extLst>
      <p:ext uri="{BB962C8B-B14F-4D97-AF65-F5344CB8AC3E}">
        <p14:creationId xmlns:p14="http://schemas.microsoft.com/office/powerpoint/2010/main" val="34981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25860" y="980728"/>
            <a:ext cx="10157354" cy="4896544"/>
          </a:xfrm>
        </p:spPr>
        <p:txBody>
          <a:bodyPr>
            <a:normAutofit lnSpcReduction="10000"/>
          </a:bodyPr>
          <a:lstStyle/>
          <a:p>
            <a:pPr marL="457200" indent="-457200">
              <a:buFont typeface="+mj-lt"/>
              <a:buAutoNum type="arabicParenR"/>
            </a:pPr>
            <a:r>
              <a:rPr lang="es-MX" sz="2800" dirty="0" smtClean="0">
                <a:latin typeface="Arial" panose="020B0604020202020204" pitchFamily="34" charset="0"/>
                <a:cs typeface="Arial" panose="020B0604020202020204" pitchFamily="34" charset="0"/>
              </a:rPr>
              <a:t>Los </a:t>
            </a:r>
            <a:r>
              <a:rPr lang="es-MX" sz="2800" dirty="0">
                <a:latin typeface="Arial" panose="020B0604020202020204" pitchFamily="34" charset="0"/>
                <a:cs typeface="Arial" panose="020B0604020202020204" pitchFamily="34" charset="0"/>
              </a:rPr>
              <a:t>bulbos son sustituidos por transistores.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Disminuye </a:t>
            </a:r>
            <a:r>
              <a:rPr lang="es-MX" sz="2800" dirty="0">
                <a:latin typeface="Arial" panose="020B0604020202020204" pitchFamily="34" charset="0"/>
                <a:cs typeface="Arial" panose="020B0604020202020204" pitchFamily="34" charset="0"/>
              </a:rPr>
              <a:t>el tamaño físico de las computadoras aproximadamente en un 50%.</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También </a:t>
            </a:r>
            <a:r>
              <a:rPr lang="es-MX" sz="2800" dirty="0">
                <a:latin typeface="Arial" panose="020B0604020202020204" pitchFamily="34" charset="0"/>
                <a:cs typeface="Arial" panose="020B0604020202020204" pitchFamily="34" charset="0"/>
              </a:rPr>
              <a:t>disminuye el control de calidad del aire acondicionado.</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La </a:t>
            </a:r>
            <a:r>
              <a:rPr lang="es-MX" sz="2800" dirty="0">
                <a:latin typeface="Arial" panose="020B0604020202020204" pitchFamily="34" charset="0"/>
                <a:cs typeface="Arial" panose="020B0604020202020204" pitchFamily="34" charset="0"/>
              </a:rPr>
              <a:t>programación es interna y se puede soportar todos los programas de proceso.</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La </a:t>
            </a:r>
            <a:r>
              <a:rPr lang="es-MX" sz="2800" dirty="0">
                <a:latin typeface="Arial" panose="020B0604020202020204" pitchFamily="34" charset="0"/>
                <a:cs typeface="Arial" panose="020B0604020202020204" pitchFamily="34" charset="0"/>
              </a:rPr>
              <a:t>velocidad de operación es de microsegundos.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En </a:t>
            </a:r>
            <a:r>
              <a:rPr lang="es-MX" sz="2800" dirty="0">
                <a:latin typeface="Arial" panose="020B0604020202020204" pitchFamily="34" charset="0"/>
                <a:cs typeface="Arial" panose="020B0604020202020204" pitchFamily="34" charset="0"/>
              </a:rPr>
              <a:t>software ( Los Lenguajes de alto Nivel  )</a:t>
            </a:r>
          </a:p>
          <a:p>
            <a:endParaRPr lang="es-MX" dirty="0"/>
          </a:p>
        </p:txBody>
      </p:sp>
    </p:spTree>
    <p:extLst>
      <p:ext uri="{BB962C8B-B14F-4D97-AF65-F5344CB8AC3E}">
        <p14:creationId xmlns:p14="http://schemas.microsoft.com/office/powerpoint/2010/main" val="88153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a:latin typeface="Arial" panose="020B0604020202020204" pitchFamily="34" charset="0"/>
                <a:cs typeface="Arial" panose="020B0604020202020204" pitchFamily="34" charset="0"/>
              </a:rPr>
              <a:t>TERCERA GENERACION</a:t>
            </a:r>
            <a:endParaRPr lang="es-MX" sz="5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MX" sz="3200" dirty="0">
                <a:latin typeface="Arial" panose="020B0604020202020204" pitchFamily="34" charset="0"/>
                <a:cs typeface="Arial" panose="020B0604020202020204" pitchFamily="34" charset="0"/>
              </a:rPr>
              <a:t>Comprende desde 1965 hasta 1970, dentro de esta generación el tamaño físico de la computadora se reduce a lo máximo y tiene las siguientes características:</a:t>
            </a:r>
          </a:p>
        </p:txBody>
      </p:sp>
    </p:spTree>
    <p:extLst>
      <p:ext uri="{BB962C8B-B14F-4D97-AF65-F5344CB8AC3E}">
        <p14:creationId xmlns:p14="http://schemas.microsoft.com/office/powerpoint/2010/main" val="14844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7309" y="980728"/>
            <a:ext cx="10157354" cy="5191472"/>
          </a:xfrm>
        </p:spPr>
        <p:txBody>
          <a:bodyPr/>
          <a:lstStyle/>
          <a:p>
            <a:pPr marL="457200" indent="-457200">
              <a:buFont typeface="+mj-lt"/>
              <a:buAutoNum type="arabicParenR"/>
            </a:pPr>
            <a:r>
              <a:rPr lang="es-MX" sz="2800" dirty="0">
                <a:latin typeface="Arial" panose="020B0604020202020204" pitchFamily="34" charset="0"/>
                <a:cs typeface="Arial" panose="020B0604020202020204" pitchFamily="34" charset="0"/>
              </a:rPr>
              <a:t>El transistor es sustituido por el </a:t>
            </a:r>
            <a:r>
              <a:rPr lang="es-MX" sz="2800" dirty="0" err="1">
                <a:latin typeface="Arial" panose="020B0604020202020204" pitchFamily="34" charset="0"/>
                <a:cs typeface="Arial" panose="020B0604020202020204" pitchFamily="34" charset="0"/>
              </a:rPr>
              <a:t>microtransistor</a:t>
            </a:r>
            <a:r>
              <a:rPr lang="es-MX" sz="2800" dirty="0">
                <a:latin typeface="Arial" panose="020B0604020202020204" pitchFamily="34" charset="0"/>
                <a:cs typeface="Arial" panose="020B0604020202020204" pitchFamily="34" charset="0"/>
              </a:rPr>
              <a:t>.</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Disminuye </a:t>
            </a:r>
            <a:r>
              <a:rPr lang="es-MX" sz="2800" dirty="0">
                <a:latin typeface="Arial" panose="020B0604020202020204" pitchFamily="34" charset="0"/>
                <a:cs typeface="Arial" panose="020B0604020202020204" pitchFamily="34" charset="0"/>
              </a:rPr>
              <a:t>de un 60 a un 70% el tamaño físico de las computadoras.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El </a:t>
            </a:r>
            <a:r>
              <a:rPr lang="es-MX" sz="2800" dirty="0">
                <a:latin typeface="Arial" panose="020B0604020202020204" pitchFamily="34" charset="0"/>
                <a:cs typeface="Arial" panose="020B0604020202020204" pitchFamily="34" charset="0"/>
              </a:rPr>
              <a:t>control de calidad del aire acondicionado también disminuye.</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La </a:t>
            </a:r>
            <a:r>
              <a:rPr lang="es-MX" sz="2800" dirty="0">
                <a:latin typeface="Arial" panose="020B0604020202020204" pitchFamily="34" charset="0"/>
                <a:cs typeface="Arial" panose="020B0604020202020204" pitchFamily="34" charset="0"/>
              </a:rPr>
              <a:t>memoria sigue interna por medio de núcleos magnéticos.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La </a:t>
            </a:r>
            <a:r>
              <a:rPr lang="es-MX" sz="2800" dirty="0">
                <a:latin typeface="Arial" panose="020B0604020202020204" pitchFamily="34" charset="0"/>
                <a:cs typeface="Arial" panose="020B0604020202020204" pitchFamily="34" charset="0"/>
              </a:rPr>
              <a:t>velocidad de proceso sigue siendo de microsegundos.</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En </a:t>
            </a:r>
            <a:r>
              <a:rPr lang="es-MX" sz="2800" dirty="0">
                <a:latin typeface="Arial" panose="020B0604020202020204" pitchFamily="34" charset="0"/>
                <a:cs typeface="Arial" panose="020B0604020202020204" pitchFamily="34" charset="0"/>
              </a:rPr>
              <a:t>software ( Sistema Operativo )</a:t>
            </a:r>
          </a:p>
          <a:p>
            <a:endParaRPr lang="es-MX" dirty="0"/>
          </a:p>
        </p:txBody>
      </p:sp>
    </p:spTree>
    <p:extLst>
      <p:ext uri="{BB962C8B-B14F-4D97-AF65-F5344CB8AC3E}">
        <p14:creationId xmlns:p14="http://schemas.microsoft.com/office/powerpoint/2010/main" val="397608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MX" sz="5400" b="1" dirty="0">
                <a:latin typeface="Arial" panose="020B0604020202020204" pitchFamily="34" charset="0"/>
                <a:cs typeface="Arial" panose="020B0604020202020204" pitchFamily="34" charset="0"/>
              </a:rPr>
              <a:t>CUARTA GENERACION</a:t>
            </a:r>
            <a:endParaRPr lang="es-MX" sz="5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MX" sz="3200" dirty="0">
                <a:latin typeface="Arial" panose="020B0604020202020204" pitchFamily="34" charset="0"/>
                <a:cs typeface="Arial" panose="020B0604020202020204" pitchFamily="34" charset="0"/>
              </a:rPr>
              <a:t>Comprende de 1971 hasta 1980, dentro de esta generación el tamaño físico de las computadoras se reduce de un 80 a un 90% y tienen las siguientes características:</a:t>
            </a:r>
          </a:p>
        </p:txBody>
      </p:sp>
    </p:spTree>
    <p:extLst>
      <p:ext uri="{BB962C8B-B14F-4D97-AF65-F5344CB8AC3E}">
        <p14:creationId xmlns:p14="http://schemas.microsoft.com/office/powerpoint/2010/main" val="329753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17309" y="836712"/>
            <a:ext cx="10157354" cy="5335488"/>
          </a:xfrm>
        </p:spPr>
        <p:txBody>
          <a:bodyPr>
            <a:normAutofit/>
          </a:bodyPr>
          <a:lstStyle/>
          <a:p>
            <a:pPr marL="457200" indent="-457200">
              <a:buFont typeface="+mj-lt"/>
              <a:buAutoNum type="arabicParenR"/>
            </a:pPr>
            <a:r>
              <a:rPr lang="es-MX" sz="2800" dirty="0">
                <a:latin typeface="Arial" panose="020B0604020202020204" pitchFamily="34" charset="0"/>
                <a:cs typeface="Arial" panose="020B0604020202020204" pitchFamily="34" charset="0"/>
              </a:rPr>
              <a:t>El  </a:t>
            </a:r>
            <a:r>
              <a:rPr lang="es-MX" sz="2800" dirty="0" err="1">
                <a:latin typeface="Arial" panose="020B0604020202020204" pitchFamily="34" charset="0"/>
                <a:cs typeface="Arial" panose="020B0604020202020204" pitchFamily="34" charset="0"/>
              </a:rPr>
              <a:t>microtransistor</a:t>
            </a:r>
            <a:r>
              <a:rPr lang="es-MX" sz="2800" dirty="0">
                <a:latin typeface="Arial" panose="020B0604020202020204" pitchFamily="34" charset="0"/>
                <a:cs typeface="Arial" panose="020B0604020202020204" pitchFamily="34" charset="0"/>
              </a:rPr>
              <a:t>  es  sustituido  por  circuitos  integrados  los  cuales  tienen  la  función  de  64 </a:t>
            </a:r>
            <a:r>
              <a:rPr lang="es-MX" sz="2800" dirty="0" err="1">
                <a:latin typeface="Arial" panose="020B0604020202020204" pitchFamily="34" charset="0"/>
                <a:cs typeface="Arial" panose="020B0604020202020204" pitchFamily="34" charset="0"/>
              </a:rPr>
              <a:t>microtransistores</a:t>
            </a:r>
            <a:r>
              <a:rPr lang="es-MX" sz="2800" dirty="0">
                <a:latin typeface="Arial" panose="020B0604020202020204" pitchFamily="34" charset="0"/>
                <a:cs typeface="Arial" panose="020B0604020202020204" pitchFamily="34" charset="0"/>
              </a:rPr>
              <a:t>.</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El </a:t>
            </a:r>
            <a:r>
              <a:rPr lang="es-MX" sz="2800" dirty="0">
                <a:latin typeface="Arial" panose="020B0604020202020204" pitchFamily="34" charset="0"/>
                <a:cs typeface="Arial" panose="020B0604020202020204" pitchFamily="34" charset="0"/>
              </a:rPr>
              <a:t>control de calidad del aire acondicionado es nulo o casi nulo.</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La </a:t>
            </a:r>
            <a:r>
              <a:rPr lang="es-MX" sz="2800" dirty="0">
                <a:latin typeface="Arial" panose="020B0604020202020204" pitchFamily="34" charset="0"/>
                <a:cs typeface="Arial" panose="020B0604020202020204" pitchFamily="34" charset="0"/>
              </a:rPr>
              <a:t>velocidad de proceso es de nano-segundos  1X10-9.</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Se </a:t>
            </a:r>
            <a:r>
              <a:rPr lang="es-MX" sz="2800" dirty="0">
                <a:latin typeface="Arial" panose="020B0604020202020204" pitchFamily="34" charset="0"/>
                <a:cs typeface="Arial" panose="020B0604020202020204" pitchFamily="34" charset="0"/>
              </a:rPr>
              <a:t>trabaja la multiprogramación y el teleproceso local y remoto.</a:t>
            </a:r>
          </a:p>
          <a:p>
            <a:pPr marL="457200" indent="-457200">
              <a:buFont typeface="+mj-lt"/>
              <a:buAutoNum type="arabicParenR"/>
            </a:pPr>
            <a:r>
              <a:rPr lang="es-MX" sz="2800" dirty="0" smtClean="0">
                <a:latin typeface="Arial" panose="020B0604020202020204" pitchFamily="34" charset="0"/>
                <a:cs typeface="Arial" panose="020B0604020202020204" pitchFamily="34" charset="0"/>
              </a:rPr>
              <a:t>En </a:t>
            </a:r>
            <a:r>
              <a:rPr lang="es-MX" sz="2800" dirty="0">
                <a:latin typeface="Arial" panose="020B0604020202020204" pitchFamily="34" charset="0"/>
                <a:cs typeface="Arial" panose="020B0604020202020204" pitchFamily="34" charset="0"/>
              </a:rPr>
              <a:t>software ( LISP,  PROLOG )</a:t>
            </a:r>
          </a:p>
          <a:p>
            <a:endParaRPr lang="es-MX" dirty="0"/>
          </a:p>
        </p:txBody>
      </p:sp>
    </p:spTree>
    <p:extLst>
      <p:ext uri="{BB962C8B-B14F-4D97-AF65-F5344CB8AC3E}">
        <p14:creationId xmlns:p14="http://schemas.microsoft.com/office/powerpoint/2010/main" val="87949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bros 16 ×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5_TF02787940_TF02787940.potx" id="{E4867741-AB88-422F-8BCA-FDD508E2AD3F}" vid="{39C8C42B-A481-4D65-818A-E436C803BC0B}"/>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4873beb7-5857-4685-be1f-d57550cc96cc"/>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pila de libros azul (panorámica)</Template>
  <TotalTime>0</TotalTime>
  <Words>385</Words>
  <Application>Microsoft Office PowerPoint</Application>
  <PresentationFormat>Personalizado</PresentationFormat>
  <Paragraphs>43</Paragraphs>
  <Slides>11</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11</vt:i4>
      </vt:variant>
    </vt:vector>
  </HeadingPairs>
  <TitlesOfParts>
    <vt:vector size="14" baseType="lpstr">
      <vt:lpstr>Arial</vt:lpstr>
      <vt:lpstr>Century Gothic</vt:lpstr>
      <vt:lpstr>Libros 16 × 9</vt:lpstr>
      <vt:lpstr>GENERACIONES   DE  LAS COMPUTADORAS </vt:lpstr>
      <vt:lpstr>PRIMERA GENERACION</vt:lpstr>
      <vt:lpstr>Presentación de PowerPoint</vt:lpstr>
      <vt:lpstr>SEGUNDA GENERACION</vt:lpstr>
      <vt:lpstr>Presentación de PowerPoint</vt:lpstr>
      <vt:lpstr>TERCERA GENERACION</vt:lpstr>
      <vt:lpstr>Presentación de PowerPoint</vt:lpstr>
      <vt:lpstr>CUARTA GENERACION</vt:lpstr>
      <vt:lpstr>Presentación de PowerPoint</vt:lpstr>
      <vt:lpstr>QUINTA GENERACION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2018-03-20T02:25:07Z</dcterms:created>
  <dcterms:modified xsi:type="dcterms:W3CDTF">2018-10-27T23:37:08Z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